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5"/>
  </p:notesMasterIdLst>
  <p:handoutMasterIdLst>
    <p:handoutMasterId r:id="rId16"/>
  </p:handoutMasterIdLst>
  <p:sldIdLst>
    <p:sldId id="328" r:id="rId5"/>
    <p:sldId id="322" r:id="rId6"/>
    <p:sldId id="324" r:id="rId7"/>
    <p:sldId id="325" r:id="rId8"/>
    <p:sldId id="331" r:id="rId9"/>
    <p:sldId id="332" r:id="rId10"/>
    <p:sldId id="323" r:id="rId11"/>
    <p:sldId id="329" r:id="rId12"/>
    <p:sldId id="330" r:id="rId13"/>
    <p:sldId id="333" r:id="rId14"/>
  </p:sldIdLst>
  <p:sldSz cx="12188825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81" autoAdjust="0"/>
  </p:normalViewPr>
  <p:slideViewPr>
    <p:cSldViewPr showGuides="1">
      <p:cViewPr varScale="1">
        <p:scale>
          <a:sx n="109" d="100"/>
          <a:sy n="109" d="100"/>
        </p:scale>
        <p:origin x="114" y="174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10/18/2023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10/18/2023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10/18/2023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10/18/2023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6236-3101-3FA9-C7C6-6FED7CEEF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A695455-4169-0856-5946-B75C89927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88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412" y="990600"/>
            <a:ext cx="9677400" cy="2209800"/>
          </a:xfrm>
        </p:spPr>
        <p:txBody>
          <a:bodyPr>
            <a:normAutofit fontScale="90000"/>
          </a:bodyPr>
          <a:lstStyle/>
          <a:p>
            <a:r>
              <a:rPr lang="en-US" sz="13800" dirty="0"/>
              <a:t>MILLSTONES</a:t>
            </a:r>
            <a:endParaRPr lang="en-US" dirty="0"/>
          </a:p>
        </p:txBody>
      </p:sp>
      <p:pic>
        <p:nvPicPr>
          <p:cNvPr id="3" name="Content Placeholder 4" descr="A stone mill with a wheel&#10;&#10;Description automatically generated">
            <a:extLst>
              <a:ext uri="{FF2B5EF4-FFF2-40B4-BE49-F238E27FC236}">
                <a16:creationId xmlns:a16="http://schemas.microsoft.com/office/drawing/2014/main" id="{04463965-E6B9-6DB3-EB8F-B97E2040CB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63"/>
          <a:stretch/>
        </p:blipFill>
        <p:spPr>
          <a:xfrm>
            <a:off x="8761412" y="2971800"/>
            <a:ext cx="2798787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015286-B02B-E42C-D8C5-3854D7DD3E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001" b="16666"/>
          <a:stretch/>
        </p:blipFill>
        <p:spPr>
          <a:xfrm>
            <a:off x="379412" y="838200"/>
            <a:ext cx="11201400" cy="5974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F8AD06-1D9E-E092-7AA9-95AABE23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0212" y="1577340"/>
            <a:ext cx="4028992" cy="9144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MILLSTONES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3DAFD-987E-A308-9C1E-F56DB6086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212" y="2491740"/>
            <a:ext cx="4028992" cy="32004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1.	Necessities</a:t>
            </a:r>
          </a:p>
          <a:p>
            <a:r>
              <a:rPr lang="en-US" sz="3600" dirty="0"/>
              <a:t>2.	They were 	Hard</a:t>
            </a:r>
          </a:p>
          <a:p>
            <a:r>
              <a:rPr lang="en-US" sz="3600" dirty="0"/>
              <a:t>3.	They were 	Heavy</a:t>
            </a:r>
          </a:p>
        </p:txBody>
      </p:sp>
    </p:spTree>
    <p:extLst>
      <p:ext uri="{BB962C8B-B14F-4D97-AF65-F5344CB8AC3E}">
        <p14:creationId xmlns:p14="http://schemas.microsoft.com/office/powerpoint/2010/main" val="35642633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152400"/>
            <a:ext cx="9144001" cy="13716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THE MILLSTONE NOT TO BE TAKEN IN PLEDGE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524000"/>
            <a:ext cx="8839199" cy="4648199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Deuteronomy 24:6 “No man shall take the lower or the upper millstone in pledge, for he takes one's living in pledge.” </a:t>
            </a:r>
          </a:p>
          <a:p>
            <a:r>
              <a:rPr lang="en-US" sz="2800" dirty="0"/>
              <a:t>Deuteronomy 23:19,20 – No interest to a brother</a:t>
            </a:r>
          </a:p>
          <a:p>
            <a:r>
              <a:rPr lang="en-US" sz="2800" dirty="0"/>
              <a:t>Every 50 years was a year of Jubilee – benefit the poor and relieve burdens</a:t>
            </a:r>
          </a:p>
          <a:p>
            <a:r>
              <a:rPr lang="en-US" sz="2800" dirty="0"/>
              <a:t>Exodus 22:26,27 – Garment in pledge</a:t>
            </a:r>
          </a:p>
          <a:p>
            <a:r>
              <a:rPr lang="en-US" sz="2800" dirty="0"/>
              <a:t>Galatians 5:14 "You shall love your neighbor as yourself."   Exodus 22:27 “God is gracious”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9437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THE MILLSTONE USED TO DESCRIBE JOTHAM’S CURSE AS FULFILLED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904999"/>
            <a:ext cx="6248399" cy="4114801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Judges 9:53 – a son of Gideon</a:t>
            </a:r>
          </a:p>
          <a:p>
            <a:pPr lvl="1"/>
            <a:r>
              <a:rPr lang="en-US" sz="2400" dirty="0"/>
              <a:t>Unprincipled &amp; Ambitious Ruler</a:t>
            </a:r>
          </a:p>
          <a:p>
            <a:pPr lvl="1"/>
            <a:r>
              <a:rPr lang="en-US" sz="2400" dirty="0"/>
              <a:t>Was Mortally Wounded During Siege of </a:t>
            </a:r>
            <a:r>
              <a:rPr lang="en-US" sz="2400" dirty="0" err="1"/>
              <a:t>Thebaz</a:t>
            </a:r>
            <a:endParaRPr lang="en-US" sz="2400" dirty="0"/>
          </a:p>
          <a:p>
            <a:pPr lvl="1"/>
            <a:r>
              <a:rPr lang="en-US" sz="2400" dirty="0"/>
              <a:t>Woman dropped upper millstone on his head and crushed his skull</a:t>
            </a:r>
          </a:p>
          <a:p>
            <a:r>
              <a:rPr lang="en-US" sz="2800" dirty="0"/>
              <a:t>Judges 9:56 – Judgment From God</a:t>
            </a:r>
          </a:p>
          <a:p>
            <a:pPr lvl="1"/>
            <a:r>
              <a:rPr lang="en-US" sz="2400" dirty="0"/>
              <a:t>Retribution for killing his seventy brothers</a:t>
            </a:r>
          </a:p>
        </p:txBody>
      </p:sp>
      <p:pic>
        <p:nvPicPr>
          <p:cNvPr id="3" name="Picture 2" descr="A round coin with a person's head&#10;&#10;Description automatically generated">
            <a:extLst>
              <a:ext uri="{FF2B5EF4-FFF2-40B4-BE49-F238E27FC236}">
                <a16:creationId xmlns:a16="http://schemas.microsoft.com/office/drawing/2014/main" id="{CDBA3D46-4CE9-3FA2-566A-252D46CFA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212" y="1295400"/>
            <a:ext cx="3657600" cy="366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890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0D4CC2-D727-7162-EBCD-AC52B9100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212" y="1409701"/>
            <a:ext cx="4876800" cy="4876800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1" y="133351"/>
            <a:ext cx="9144001" cy="1143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THE MILLSTONE IS LIKENED TO A HARD HEART IN JOB 41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276351"/>
            <a:ext cx="6096001" cy="474345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800" dirty="0"/>
              <a:t>Lord told Job about Leviathan!</a:t>
            </a:r>
            <a:endParaRPr lang="en-US" sz="2400" dirty="0"/>
          </a:p>
          <a:p>
            <a:r>
              <a:rPr lang="en-US" sz="2800" dirty="0"/>
              <a:t>V.9 “any hope of overcoming him is false;”</a:t>
            </a:r>
          </a:p>
          <a:p>
            <a:r>
              <a:rPr lang="en-US" sz="2800" dirty="0"/>
              <a:t>V.24 “His heart is as hard as stone,  Even as hard as the lower millstone.”</a:t>
            </a:r>
          </a:p>
          <a:p>
            <a:r>
              <a:rPr lang="en-US" sz="2800" dirty="0"/>
              <a:t>Untouched by Sentiment and Righteousness  Exodus 9:35</a:t>
            </a:r>
          </a:p>
          <a:p>
            <a:r>
              <a:rPr lang="en-US" sz="2800" dirty="0"/>
              <a:t>Christians must not have hard hearts – Ephesians 4:18; Hebrews 3:8,10; Psalm 95:7-11; Matthew 5:8</a:t>
            </a:r>
          </a:p>
        </p:txBody>
      </p:sp>
    </p:spTree>
    <p:extLst>
      <p:ext uri="{BB962C8B-B14F-4D97-AF65-F5344CB8AC3E}">
        <p14:creationId xmlns:p14="http://schemas.microsoft.com/office/powerpoint/2010/main" val="3403325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190498"/>
            <a:ext cx="9905999" cy="1523999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JESUS USED WEIGHT OF MILLSTONE TO MAKE A POINT ABOUT GOD’S RESPONSE TO SIN OF OFFENSE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70548" y="1714497"/>
            <a:ext cx="7010399" cy="4495802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US" sz="2600" dirty="0"/>
              <a:t>Romans executed people by drowning them (</a:t>
            </a:r>
            <a:r>
              <a:rPr lang="en-US" sz="2600" dirty="0" err="1"/>
              <a:t>katapontismos</a:t>
            </a:r>
            <a:r>
              <a:rPr lang="en-US" sz="2600" dirty="0"/>
              <a:t>)</a:t>
            </a:r>
          </a:p>
          <a:p>
            <a:pPr lvl="0">
              <a:lnSpc>
                <a:spcPct val="80000"/>
              </a:lnSpc>
            </a:pPr>
            <a:r>
              <a:rPr lang="en-US" sz="2600" dirty="0"/>
              <a:t>Victim would have no grave/burial</a:t>
            </a:r>
          </a:p>
          <a:p>
            <a:pPr lvl="0">
              <a:lnSpc>
                <a:spcPct val="80000"/>
              </a:lnSpc>
            </a:pPr>
            <a:r>
              <a:rPr lang="en-US" sz="2600" dirty="0"/>
              <a:t>Point recorded in Matthew 18, Mark 9, and Luke 17</a:t>
            </a:r>
          </a:p>
          <a:p>
            <a:pPr lvl="0">
              <a:lnSpc>
                <a:spcPct val="80000"/>
              </a:lnSpc>
            </a:pPr>
            <a:r>
              <a:rPr lang="en-US" sz="2600" dirty="0"/>
              <a:t>NKJV Matthew 18 “sin”; Mark uses “to stumble”; Luke uses the word “offenses.”</a:t>
            </a:r>
          </a:p>
          <a:p>
            <a:pPr lvl="0">
              <a:lnSpc>
                <a:spcPct val="80000"/>
              </a:lnSpc>
            </a:pPr>
            <a:r>
              <a:rPr lang="en-US" sz="2600" dirty="0"/>
              <a:t>“</a:t>
            </a:r>
            <a:r>
              <a:rPr lang="en-US" sz="2600" dirty="0" err="1"/>
              <a:t>σκ</a:t>
            </a:r>
            <a:r>
              <a:rPr lang="en-US" sz="2600" dirty="0"/>
              <a:t>ανδαλ ζω skandalizō; to entrap, i.e. trip up (figuratively, stumble (transitively) or entice to sin, apostasy or displeasure): — (make to) offend.” </a:t>
            </a:r>
          </a:p>
        </p:txBody>
      </p:sp>
      <p:pic>
        <p:nvPicPr>
          <p:cNvPr id="3" name="Picture 2" descr="A person falling off of a large object&#10;&#10;Description automatically generated with medium confidence">
            <a:extLst>
              <a:ext uri="{FF2B5EF4-FFF2-40B4-BE49-F238E27FC236}">
                <a16:creationId xmlns:a16="http://schemas.microsoft.com/office/drawing/2014/main" id="{8D23A3AD-6285-0F4C-E85B-E103CBC26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12" y="2286000"/>
            <a:ext cx="3524248" cy="352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190498"/>
            <a:ext cx="9905999" cy="1523999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JESUS USED WEIGHT OF MILLSTONE TO MAKE A POINT ABOUT GOD’S RESPONSE TO SIN OF OFFENSE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70548" y="1714496"/>
            <a:ext cx="7010399" cy="4686303"/>
          </a:xfrm>
        </p:spPr>
        <p:txBody>
          <a:bodyPr>
            <a:noAutofit/>
          </a:bodyPr>
          <a:lstStyle/>
          <a:p>
            <a:pPr lvl="0">
              <a:lnSpc>
                <a:spcPct val="85000"/>
              </a:lnSpc>
              <a:spcBef>
                <a:spcPts val="600"/>
              </a:spcBef>
            </a:pPr>
            <a:r>
              <a:rPr lang="en-US" sz="2800" dirty="0"/>
              <a:t>“In NT </a:t>
            </a:r>
            <a:r>
              <a:rPr lang="en-US" sz="2800" dirty="0" err="1"/>
              <a:t>skandalon</a:t>
            </a:r>
            <a:r>
              <a:rPr lang="en-US" sz="2800" dirty="0"/>
              <a:t> is always used metaphorically, and ordinarily of anything that arouses prejudice, or becomes a hindrance to others, or causes them to fall by the way. Sometimes the hindrance is in itself good, and those stumbled by it are the wicked.”  W.E. Vine</a:t>
            </a:r>
          </a:p>
          <a:p>
            <a:pPr lvl="0">
              <a:lnSpc>
                <a:spcPct val="85000"/>
              </a:lnSpc>
              <a:spcBef>
                <a:spcPts val="600"/>
              </a:spcBef>
            </a:pPr>
            <a:r>
              <a:rPr lang="en-US" sz="2800" dirty="0"/>
              <a:t>NOT talking about “hurting your feelings!”</a:t>
            </a:r>
          </a:p>
          <a:p>
            <a:pPr lvl="0">
              <a:lnSpc>
                <a:spcPct val="85000"/>
              </a:lnSpc>
              <a:spcBef>
                <a:spcPts val="600"/>
              </a:spcBef>
            </a:pPr>
            <a:r>
              <a:rPr lang="en-US" sz="2800" dirty="0"/>
              <a:t>“one of the little ones” – Not children but “the little ones who BELIEVE.”</a:t>
            </a:r>
          </a:p>
        </p:txBody>
      </p:sp>
      <p:pic>
        <p:nvPicPr>
          <p:cNvPr id="3" name="Picture 2" descr="A person falling off of a large object&#10;&#10;Description automatically generated with medium confidence">
            <a:extLst>
              <a:ext uri="{FF2B5EF4-FFF2-40B4-BE49-F238E27FC236}">
                <a16:creationId xmlns:a16="http://schemas.microsoft.com/office/drawing/2014/main" id="{8D23A3AD-6285-0F4C-E85B-E103CBC26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12" y="2286000"/>
            <a:ext cx="3524248" cy="352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4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190498"/>
            <a:ext cx="9905999" cy="1523999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JESUS USED WEIGHT OF MILLSTONE TO MAKE A POINT ABOUT GOD’S RESPONSE TO SIN OF OFFENSE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70548" y="1714496"/>
            <a:ext cx="7010399" cy="4686303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2800" dirty="0"/>
              <a:t>Christ did not advocate such tragic punishment- “it would be better” - hypothetical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2800" dirty="0"/>
              <a:t>Romans 14:13 “resolve this, not to put a stumbling block or a cause to fall in our brother’s way.”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2800" dirty="0"/>
              <a:t>1 Peter 4:8 “have fervent love for one another”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2800" dirty="0"/>
              <a:t>Acts 17:30 “now commands all men everywhere to repent,”</a:t>
            </a:r>
          </a:p>
        </p:txBody>
      </p:sp>
      <p:pic>
        <p:nvPicPr>
          <p:cNvPr id="3" name="Picture 2" descr="A person falling off of a large object&#10;&#10;Description automatically generated with medium confidence">
            <a:extLst>
              <a:ext uri="{FF2B5EF4-FFF2-40B4-BE49-F238E27FC236}">
                <a16:creationId xmlns:a16="http://schemas.microsoft.com/office/drawing/2014/main" id="{8D23A3AD-6285-0F4C-E85B-E103CBC26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12" y="2286000"/>
            <a:ext cx="3524248" cy="352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9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190498"/>
            <a:ext cx="9905999" cy="1523999"/>
          </a:xfrm>
        </p:spPr>
        <p:txBody>
          <a:bodyPr>
            <a:noAutofit/>
          </a:bodyPr>
          <a:lstStyle/>
          <a:p>
            <a:r>
              <a:rPr lang="en-US" sz="4400" cap="all" dirty="0">
                <a:solidFill>
                  <a:schemeClr val="tx1"/>
                </a:solidFill>
              </a:rPr>
              <a:t>Fall Of Babylon Signified By Millstone Thrown Into Sea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3" y="1828800"/>
            <a:ext cx="7010399" cy="4686303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3300" dirty="0"/>
              <a:t>Revelation 18:21,22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3300" dirty="0"/>
              <a:t>Babylon is the subject here – as in Jeremiah 51:61-64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3300" dirty="0"/>
              <a:t>Roman Empire is the one targeted </a:t>
            </a:r>
            <a:r>
              <a:rPr lang="en-US" sz="3300"/>
              <a:t>in Revelation</a:t>
            </a:r>
            <a:endParaRPr lang="en-US" sz="3300" dirty="0"/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US" sz="3300" dirty="0"/>
              <a:t>God’s power brought about the downfall of Roman persecution  (Revelation 18:21-23)</a:t>
            </a:r>
          </a:p>
        </p:txBody>
      </p:sp>
      <p:pic>
        <p:nvPicPr>
          <p:cNvPr id="5" name="Picture 4" descr="A water spouting out of a hole&#10;&#10;Description automatically generated">
            <a:extLst>
              <a:ext uri="{FF2B5EF4-FFF2-40B4-BE49-F238E27FC236}">
                <a16:creationId xmlns:a16="http://schemas.microsoft.com/office/drawing/2014/main" id="{F2A06058-4387-DA92-05E9-AEFECAFF3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70" y="2362200"/>
            <a:ext cx="42164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744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49C11C-71DC-49B6-ACD8-27E3AE088D14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3270</TotalTime>
  <Words>539</Words>
  <Application>Microsoft Office PowerPoint</Application>
  <PresentationFormat>Custom</PresentationFormat>
  <Paragraphs>45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Blue atom design template</vt:lpstr>
      <vt:lpstr>PowerPoint Presentation</vt:lpstr>
      <vt:lpstr>MILLSTONES</vt:lpstr>
      <vt:lpstr>MILLSTONES</vt:lpstr>
      <vt:lpstr>THE MILLSTONE NOT TO BE TAKEN IN PLEDGE</vt:lpstr>
      <vt:lpstr>THE MILLSTONE USED TO DESCRIBE JOTHAM’S CURSE AS FULFILLED</vt:lpstr>
      <vt:lpstr>THE MILLSTONE IS LIKENED TO A HARD HEART IN JOB 41</vt:lpstr>
      <vt:lpstr>JESUS USED WEIGHT OF MILLSTONE TO MAKE A POINT ABOUT GOD’S RESPONSE TO SIN OF OFFENSE</vt:lpstr>
      <vt:lpstr>JESUS USED WEIGHT OF MILLSTONE TO MAKE A POINT ABOUT GOD’S RESPONSE TO SIN OF OFFENSE</vt:lpstr>
      <vt:lpstr>JESUS USED WEIGHT OF MILLSTONE TO MAKE A POINT ABOUT GOD’S RESPONSE TO SIN OF OFFENSE</vt:lpstr>
      <vt:lpstr>Fall Of Babylon Signified By Millstone Thrown Into Sea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Gailen Evans</dc:creator>
  <cp:lastModifiedBy>Gailen Evans</cp:lastModifiedBy>
  <cp:revision>28</cp:revision>
  <dcterms:created xsi:type="dcterms:W3CDTF">2023-10-17T23:24:00Z</dcterms:created>
  <dcterms:modified xsi:type="dcterms:W3CDTF">2023-10-20T20:10:47Z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